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4"/>
  </p:notesMasterIdLst>
  <p:sldIdLst>
    <p:sldId id="279" r:id="rId5"/>
    <p:sldId id="280" r:id="rId6"/>
    <p:sldId id="292" r:id="rId7"/>
    <p:sldId id="281" r:id="rId8"/>
    <p:sldId id="287" r:id="rId9"/>
    <p:sldId id="301" r:id="rId10"/>
    <p:sldId id="302" r:id="rId11"/>
    <p:sldId id="294" r:id="rId12"/>
    <p:sldId id="295" r:id="rId13"/>
    <p:sldId id="296" r:id="rId14"/>
    <p:sldId id="300" r:id="rId15"/>
    <p:sldId id="282" r:id="rId16"/>
    <p:sldId id="286" r:id="rId17"/>
    <p:sldId id="283" r:id="rId18"/>
    <p:sldId id="293" r:id="rId19"/>
    <p:sldId id="303" r:id="rId20"/>
    <p:sldId id="308" r:id="rId21"/>
    <p:sldId id="313" r:id="rId22"/>
    <p:sldId id="284" r:id="rId23"/>
    <p:sldId id="289" r:id="rId24"/>
    <p:sldId id="309" r:id="rId25"/>
    <p:sldId id="304" r:id="rId26"/>
    <p:sldId id="312" r:id="rId27"/>
    <p:sldId id="285" r:id="rId28"/>
    <p:sldId id="290" r:id="rId29"/>
    <p:sldId id="306" r:id="rId30"/>
    <p:sldId id="310" r:id="rId31"/>
    <p:sldId id="297" r:id="rId32"/>
    <p:sldId id="298" r:id="rId33"/>
    <p:sldId id="307" r:id="rId34"/>
    <p:sldId id="299" r:id="rId35"/>
    <p:sldId id="305" r:id="rId36"/>
    <p:sldId id="260" r:id="rId37"/>
    <p:sldId id="278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Introduction" id="{73FDD849-C47E-4517-B07A-5EEA8DCD8594}">
          <p14:sldIdLst>
            <p14:sldId id="279"/>
          </p14:sldIdLst>
        </p14:section>
        <p14:section name="Presentation" id="{866A3E68-017F-4F94-A6C6-BFF303BC3121}">
          <p14:sldIdLst>
            <p14:sldId id="280"/>
            <p14:sldId id="292"/>
            <p14:sldId id="281"/>
            <p14:sldId id="287"/>
            <p14:sldId id="301"/>
            <p14:sldId id="302"/>
            <p14:sldId id="294"/>
            <p14:sldId id="295"/>
            <p14:sldId id="296"/>
            <p14:sldId id="300"/>
            <p14:sldId id="282"/>
            <p14:sldId id="286"/>
            <p14:sldId id="283"/>
            <p14:sldId id="293"/>
            <p14:sldId id="303"/>
            <p14:sldId id="308"/>
            <p14:sldId id="313"/>
            <p14:sldId id="284"/>
            <p14:sldId id="289"/>
            <p14:sldId id="309"/>
            <p14:sldId id="304"/>
            <p14:sldId id="312"/>
            <p14:sldId id="285"/>
            <p14:sldId id="290"/>
            <p14:sldId id="306"/>
            <p14:sldId id="310"/>
            <p14:sldId id="297"/>
            <p14:sldId id="298"/>
            <p14:sldId id="307"/>
          </p14:sldIdLst>
        </p14:section>
        <p14:section name="Closing" id="{49CB15AC-FD56-4AAC-8B8A-68CF2CB85A39}">
          <p14:sldIdLst>
            <p14:sldId id="299"/>
            <p14:sldId id="305"/>
          </p14:sldIdLst>
        </p14:section>
        <p14:section name="Example Slides" id="{D40DF97A-9355-449E-B0A8-867351E4EBAE}">
          <p14:sldIdLst>
            <p14:sldId id="260"/>
            <p14:sldId id="278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Icons" id="{BBADCF96-8ECB-4307-BCAA-FF25B7E299E5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CC04A-C335-487A-8178-6C90F0F29C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05CAA-7DFD-4456-A943-C499583E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85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63B4AED-790C-4010-9C1A-F14EBD01C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9650" y="0"/>
            <a:ext cx="3562350" cy="6858000"/>
          </a:xfrm>
          <a:prstGeom prst="rect">
            <a:avLst/>
          </a:prstGeom>
          <a:effectLst>
            <a:glow rad="1422400">
              <a:schemeClr val="accent5">
                <a:lumMod val="75000"/>
                <a:alpha val="40000"/>
              </a:schemeClr>
            </a:glow>
          </a:effectLst>
        </p:spPr>
      </p:pic>
      <p:sp>
        <p:nvSpPr>
          <p:cNvPr id="13" name="Rectangle 12"/>
          <p:cNvSpPr/>
          <p:nvPr userDrawn="1"/>
        </p:nvSpPr>
        <p:spPr>
          <a:xfrm>
            <a:off x="0" y="5156200"/>
            <a:ext cx="12192000" cy="170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0618" y="692727"/>
            <a:ext cx="8954219" cy="1829931"/>
          </a:xfrm>
        </p:spPr>
        <p:txBody>
          <a:bodyPr anchor="b">
            <a:norm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92727"/>
            <a:ext cx="2124974" cy="329693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0617" y="2650836"/>
            <a:ext cx="4416726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#1 Info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73992" y="2650836"/>
            <a:ext cx="4390845" cy="2238432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tabLst/>
              <a:defRPr/>
            </a:lvl1pPr>
          </a:lstStyle>
          <a:p>
            <a:pPr lvl="0"/>
            <a:r>
              <a:rPr lang="en-US" dirty="0"/>
              <a:t>Presenter #2 Info</a:t>
            </a:r>
          </a:p>
          <a:p>
            <a:pPr lvl="0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907911" y="8463005"/>
            <a:ext cx="12192000" cy="173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E58B8F-8729-44E6-A242-BE1099FAE3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05390" y="5610135"/>
            <a:ext cx="1587859" cy="793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EB5E34-9E50-467B-B0FA-8A4219521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6"/>
          <a:stretch/>
        </p:blipFill>
        <p:spPr>
          <a:xfrm>
            <a:off x="3116782" y="5803956"/>
            <a:ext cx="1853258" cy="4435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3C5600B-C658-4EB2-B1A0-8597C04AD1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452" y="5683498"/>
            <a:ext cx="567203" cy="567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42F717-E292-434B-B302-58E888DA689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93574" y="5709643"/>
            <a:ext cx="2061751" cy="5775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981B13-2C4A-434E-BB6A-45E5F53554B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410593" y="5726953"/>
            <a:ext cx="1916152" cy="5237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7ECF24-EC9A-4708-A887-F930231B3B7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490319" y="5753368"/>
            <a:ext cx="2259229" cy="470918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alpha val="75000"/>
            </a:schemeClr>
          </a:solidFill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defRPr>
            </a:lvl1pPr>
            <a:lvl2pPr marL="4572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9144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 marL="13716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1828800" indent="0">
              <a:buFontTx/>
              <a:buNone/>
              <a:defRPr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96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4389119" cy="1600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228600"/>
            <a:ext cx="6399212" cy="58292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057400"/>
            <a:ext cx="4389120" cy="40005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698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3281" y="228599"/>
            <a:ext cx="4389119" cy="16002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712" y="228600"/>
            <a:ext cx="6399212" cy="58292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3280" y="2057399"/>
            <a:ext cx="4389120" cy="40005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477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77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 (Red)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1"/>
            <a:ext cx="10972800" cy="5829300"/>
          </a:xfrm>
        </p:spPr>
        <p:txBody>
          <a:bodyPr/>
          <a:lstStyle>
            <a:lvl1pPr marL="457200" indent="-457200">
              <a:buFont typeface="Segoe UI Light" panose="020B0502040204020203" pitchFamily="34" charset="0"/>
              <a:buChar char=" 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82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31" y="2467267"/>
            <a:ext cx="3340369" cy="22532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0" y="2798064"/>
            <a:ext cx="7181850" cy="1500187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06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281448"/>
            <a:ext cx="12192000" cy="157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0" y="22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AEFD4-E6D3-46FD-8FFB-2BE59ADF05A2}"/>
              </a:ext>
            </a:extLst>
          </p:cNvPr>
          <p:cNvSpPr/>
          <p:nvPr userDrawn="1"/>
        </p:nvSpPr>
        <p:spPr>
          <a:xfrm>
            <a:off x="902397" y="1281093"/>
            <a:ext cx="51243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Extended Q&amp;A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D95DBF-3E8A-4E3C-B6D4-84AF88BFA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4495" y="5610134"/>
            <a:ext cx="1587859" cy="7939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2275F7-D15F-410F-8BE5-E56ED394A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06"/>
          <a:stretch/>
        </p:blipFill>
        <p:spPr>
          <a:xfrm>
            <a:off x="3185048" y="5793937"/>
            <a:ext cx="1853258" cy="44358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21666DF-94A5-482E-B399-93E23C5056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3048" y="5525078"/>
            <a:ext cx="981306" cy="981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0E85BD-BB5E-43D7-BF6A-E43D3D63349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193574" y="5709643"/>
            <a:ext cx="2061751" cy="577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76BC4-1394-4DA9-BDAC-80B0DB898F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410593" y="5726953"/>
            <a:ext cx="1916152" cy="5237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6988D6-B1DF-4D94-9CBD-F8DD9DB291D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90319" y="5753368"/>
            <a:ext cx="2259229" cy="47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7300"/>
            <a:ext cx="10972800" cy="4800600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06600"/>
            <a:ext cx="8609012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95800"/>
            <a:ext cx="8609013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10000"/>
                    <a:lumOff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257299"/>
            <a:ext cx="5394960" cy="480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257300"/>
            <a:ext cx="5394960" cy="480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0954" y="1259416"/>
            <a:ext cx="48936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1833562"/>
            <a:ext cx="5394960" cy="42243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8794" y="1257300"/>
            <a:ext cx="48936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40" y="1833562"/>
            <a:ext cx="5394960" cy="42158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28600"/>
            <a:ext cx="12192000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Red)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580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5540" y="228600"/>
            <a:ext cx="5161659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"/>
            <a:ext cx="5577555" cy="58293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5541" y="2153540"/>
            <a:ext cx="4017072" cy="2147526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B6C6CE-C61C-40D9-B8E4-CD1FC2FF3824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29650" y="0"/>
            <a:ext cx="3562350" cy="6858000"/>
          </a:xfrm>
          <a:prstGeom prst="rect">
            <a:avLst/>
          </a:prstGeom>
          <a:effectLst>
            <a:glow rad="1422400">
              <a:schemeClr val="accent5">
                <a:lumMod val="75000"/>
                <a:alpha val="4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57300"/>
            <a:ext cx="10972800" cy="480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5" y="6035040"/>
            <a:ext cx="1600200" cy="645554"/>
          </a:xfrm>
          <a:prstGeom prst="rect">
            <a:avLst/>
          </a:prstGeom>
        </p:spPr>
      </p:pic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76" r:id="rId8"/>
    <p:sldLayoutId id="2147483656" r:id="rId9"/>
    <p:sldLayoutId id="2147483673" r:id="rId10"/>
    <p:sldLayoutId id="2147483674" r:id="rId11"/>
    <p:sldLayoutId id="2147483675" r:id="rId12"/>
    <p:sldLayoutId id="2147483670" r:id="rId13"/>
    <p:sldLayoutId id="2147483671" r:id="rId14"/>
    <p:sldLayoutId id="2147483672" r:id="rId15"/>
    <p:sldLayoutId id="214748367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96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orient="horz" pos="3816" userDrawn="1">
          <p15:clr>
            <a:srgbClr val="F26B43"/>
          </p15:clr>
        </p15:guide>
        <p15:guide id="7" orient="horz" pos="144" userDrawn="1">
          <p15:clr>
            <a:srgbClr val="F26B43"/>
          </p15:clr>
        </p15:guide>
        <p15:guide id="8" orient="horz" pos="720" userDrawn="1">
          <p15:clr>
            <a:srgbClr val="F26B43"/>
          </p15:clr>
        </p15:guide>
        <p15:guide id="9" orient="horz" pos="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5.jpg"/><Relationship Id="rId5" Type="http://schemas.openxmlformats.org/officeDocument/2006/relationships/image" Target="../media/image63.wmf"/><Relationship Id="rId4" Type="http://schemas.openxmlformats.org/officeDocument/2006/relationships/package" Target="../embeddings/Microsoft_Word_Document.docx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hyperlink" Target="https://aka.ms/winadmi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mseyg/status/1193716382946467843?s=20" TargetMode="External"/><Relationship Id="rId2" Type="http://schemas.openxmlformats.org/officeDocument/2006/relationships/hyperlink" Target="https://twitter.com/ramseyg/status/1192925507551191040?s=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Relationship Id="rId30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27.png"/><Relationship Id="rId21" Type="http://schemas.openxmlformats.org/officeDocument/2006/relationships/image" Target="../media/image145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2" Type="http://schemas.openxmlformats.org/officeDocument/2006/relationships/image" Target="../media/image126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" Type="http://schemas.openxmlformats.org/officeDocument/2006/relationships/image" Target="../media/image154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26" Type="http://schemas.openxmlformats.org/officeDocument/2006/relationships/image" Target="../media/image204.png"/><Relationship Id="rId3" Type="http://schemas.openxmlformats.org/officeDocument/2006/relationships/image" Target="../media/image181.png"/><Relationship Id="rId21" Type="http://schemas.openxmlformats.org/officeDocument/2006/relationships/image" Target="../media/image199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2" Type="http://schemas.openxmlformats.org/officeDocument/2006/relationships/image" Target="../media/image180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24" Type="http://schemas.openxmlformats.org/officeDocument/2006/relationships/image" Target="../media/image202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10" Type="http://schemas.openxmlformats.org/officeDocument/2006/relationships/image" Target="../media/image188.png"/><Relationship Id="rId19" Type="http://schemas.openxmlformats.org/officeDocument/2006/relationships/image" Target="../media/image197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231.png"/><Relationship Id="rId3" Type="http://schemas.openxmlformats.org/officeDocument/2006/relationships/image" Target="../media/image208.png"/><Relationship Id="rId21" Type="http://schemas.openxmlformats.org/officeDocument/2006/relationships/image" Target="../media/image226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" Type="http://schemas.openxmlformats.org/officeDocument/2006/relationships/image" Target="../media/image235.png"/><Relationship Id="rId21" Type="http://schemas.openxmlformats.org/officeDocument/2006/relationships/image" Target="../media/image253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2" Type="http://schemas.openxmlformats.org/officeDocument/2006/relationships/image" Target="../media/image234.png"/><Relationship Id="rId16" Type="http://schemas.openxmlformats.org/officeDocument/2006/relationships/image" Target="../media/image248.png"/><Relationship Id="rId20" Type="http://schemas.openxmlformats.org/officeDocument/2006/relationships/image" Target="../media/image2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262.png"/><Relationship Id="rId21" Type="http://schemas.openxmlformats.org/officeDocument/2006/relationships/image" Target="../media/image280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image" Target="../media/image261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23" Type="http://schemas.openxmlformats.org/officeDocument/2006/relationships/image" Target="../media/image282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10" Type="http://schemas.openxmlformats.org/officeDocument/2006/relationships/image" Target="../media/image291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DD1BE2-5BA3-4BDD-95F4-DD69AEDA2418}"/>
              </a:ext>
            </a:extLst>
          </p:cNvPr>
          <p:cNvSpPr txBox="1">
            <a:spLocks/>
          </p:cNvSpPr>
          <p:nvPr/>
        </p:nvSpPr>
        <p:spPr>
          <a:xfrm>
            <a:off x="3010618" y="692727"/>
            <a:ext cx="8954219" cy="18299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MMS Jazz Recap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715C6A7-09A2-4740-9B85-0CC812065F1C}"/>
              </a:ext>
            </a:extLst>
          </p:cNvPr>
          <p:cNvSpPr txBox="1">
            <a:spLocks/>
          </p:cNvSpPr>
          <p:nvPr/>
        </p:nvSpPr>
        <p:spPr>
          <a:xfrm>
            <a:off x="6761706" y="2910767"/>
            <a:ext cx="3310761" cy="126383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Andrew Jimenez	</a:t>
            </a:r>
          </a:p>
          <a:p>
            <a:pPr marL="0" indent="0">
              <a:buNone/>
            </a:pPr>
            <a:r>
              <a:rPr lang="en-US" dirty="0"/>
              <a:t>Twitter: @</a:t>
            </a:r>
            <a:r>
              <a:rPr lang="en-US" dirty="0" err="1"/>
              <a:t>AndrewJimenez</a:t>
            </a:r>
            <a:r>
              <a:rPr lang="en-US" dirty="0"/>
              <a:t>_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6507ED0-D849-4323-A37F-E0CFEC90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0" y="2683403"/>
            <a:ext cx="1380279" cy="14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27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sessions with speakers and Microsoft</a:t>
            </a:r>
            <a:br>
              <a:rPr lang="en-US" dirty="0"/>
            </a:br>
            <a:r>
              <a:rPr lang="en-US" dirty="0"/>
              <a:t>employees who work on the product</a:t>
            </a:r>
          </a:p>
          <a:p>
            <a:r>
              <a:rPr lang="en-US" dirty="0"/>
              <a:t>Discuss problems, bugs, or improvements/ideas</a:t>
            </a:r>
          </a:p>
          <a:p>
            <a:r>
              <a:rPr lang="en-US" dirty="0"/>
              <a:t>Get bugs and annoyances in MEM fixed</a:t>
            </a:r>
          </a:p>
          <a:p>
            <a:r>
              <a:rPr lang="en-US" dirty="0"/>
              <a:t>Make suggestions and have highly technical</a:t>
            </a:r>
            <a:br>
              <a:rPr lang="en-US" dirty="0"/>
            </a:br>
            <a:r>
              <a:rPr lang="en-US" dirty="0"/>
              <a:t>discussions</a:t>
            </a:r>
          </a:p>
          <a:p>
            <a:r>
              <a:rPr lang="en-US" dirty="0"/>
              <a:t>Jam sessions were coordinated by the one and</a:t>
            </a:r>
            <a:br>
              <a:rPr lang="en-US" dirty="0"/>
            </a:br>
            <a:r>
              <a:rPr lang="en-US" dirty="0"/>
              <a:t>only Wally Mead!</a:t>
            </a:r>
          </a:p>
          <a:p>
            <a:pPr lvl="1"/>
            <a:r>
              <a:rPr lang="en-US" dirty="0"/>
              <a:t>Wally controlled the sign-ups</a:t>
            </a:r>
          </a:p>
          <a:p>
            <a:pPr lvl="1"/>
            <a:r>
              <a:rPr lang="en-US" dirty="0"/>
              <a:t>He had bacon (and other goodies)</a:t>
            </a:r>
          </a:p>
          <a:p>
            <a:endParaRPr lang="en-US" dirty="0"/>
          </a:p>
        </p:txBody>
      </p:sp>
      <p:pic>
        <p:nvPicPr>
          <p:cNvPr id="5" name="Picture 4" descr="A picture containing man, photo, standing, holding&#10;&#10;Description automatically generated">
            <a:extLst>
              <a:ext uri="{FF2B5EF4-FFF2-40B4-BE49-F238E27FC236}">
                <a16:creationId xmlns:a16="http://schemas.microsoft.com/office/drawing/2014/main" id="{E7EDB815-6555-4B83-9A3A-D51B35C7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657" y="1257300"/>
            <a:ext cx="44767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3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 Sessions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78BF8A-A83C-4AEC-A606-44F6DC62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86" y="1217545"/>
            <a:ext cx="3674548" cy="418085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C5E31-AB70-4C14-AEFA-B098ED5FD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234" y="1590675"/>
            <a:ext cx="4457700" cy="5038725"/>
          </a:xfrm>
          <a:prstGeom prst="rect">
            <a:avLst/>
          </a:prstGeom>
        </p:spPr>
      </p:pic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41EAF42-2F29-4FF6-BA76-B9F59AA5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2" y="2582812"/>
            <a:ext cx="3844992" cy="4106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F84FB5-49BA-48D3-A4C4-A60C796D8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755" y="4720452"/>
            <a:ext cx="4562508" cy="17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10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November 10th, 2019</a:t>
            </a:r>
          </a:p>
        </p:txBody>
      </p:sp>
    </p:spTree>
    <p:extLst>
      <p:ext uri="{BB962C8B-B14F-4D97-AF65-F5344CB8AC3E}">
        <p14:creationId xmlns:p14="http://schemas.microsoft.com/office/powerpoint/2010/main" val="64722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and Street Party!</a:t>
            </a:r>
          </a:p>
          <a:p>
            <a:pPr lvl="1"/>
            <a:r>
              <a:rPr lang="en-US" dirty="0"/>
              <a:t>Meet and chat with attendees and speakers</a:t>
            </a:r>
          </a:p>
          <a:p>
            <a:pPr lvl="1"/>
            <a:r>
              <a:rPr lang="en-US" dirty="0"/>
              <a:t>Eat awesome food and get drinks</a:t>
            </a:r>
          </a:p>
          <a:p>
            <a:pPr lvl="1"/>
            <a:r>
              <a:rPr lang="en-US" dirty="0"/>
              <a:t>Get stickers of Adam Gross’ face</a:t>
            </a:r>
          </a:p>
          <a:p>
            <a:pPr lvl="1"/>
            <a:r>
              <a:rPr lang="en-US" dirty="0"/>
              <a:t>Go to bed!</a:t>
            </a:r>
          </a:p>
          <a:p>
            <a:pPr lvl="1"/>
            <a:r>
              <a:rPr lang="en-US" dirty="0"/>
              <a:t>Cough a lot…</a:t>
            </a:r>
          </a:p>
        </p:txBody>
      </p:sp>
      <p:pic>
        <p:nvPicPr>
          <p:cNvPr id="5" name="Picture 4" descr="A building with people in the background&#10;&#10;Description automatically generated">
            <a:extLst>
              <a:ext uri="{FF2B5EF4-FFF2-40B4-BE49-F238E27FC236}">
                <a16:creationId xmlns:a16="http://schemas.microsoft.com/office/drawing/2014/main" id="{FD364DDB-4897-44EF-B624-C55589545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705" y="1272209"/>
            <a:ext cx="2996149" cy="485029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0ED738-70C4-44DC-AA7C-BEEB9ABC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24" y="3800475"/>
            <a:ext cx="4448175" cy="2257425"/>
          </a:xfrm>
          <a:prstGeom prst="rect">
            <a:avLst/>
          </a:prstGeom>
        </p:spPr>
      </p:pic>
      <p:pic>
        <p:nvPicPr>
          <p:cNvPr id="9" name="Picture 8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D06E021-45C3-48F5-94BA-F50A3F27C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403" y="3031852"/>
            <a:ext cx="44672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2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November 11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34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of the day: ping</a:t>
            </a:r>
          </a:p>
          <a:p>
            <a:r>
              <a:rPr lang="en-US" dirty="0"/>
              <a:t>ConfigMgr Admin Service Adam Gross is hype</a:t>
            </a:r>
          </a:p>
          <a:p>
            <a:r>
              <a:rPr lang="en-US" dirty="0"/>
              <a:t>ConfigMgr state of the union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8F2ADBB-8F21-4259-B5C8-B4E86DC7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348" y="44726"/>
            <a:ext cx="437011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C7FC50-2066-4EB5-A2FE-8EB32A2D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9" y="2670652"/>
            <a:ext cx="4591084" cy="288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2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C5AF-FCFE-47BB-B0D8-FAA97D45C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ConfigMgr </a:t>
            </a:r>
            <a:r>
              <a:rPr lang="en-US" dirty="0" err="1"/>
              <a:t>AdminService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0CFF8-4B83-49FC-A9F3-C8BF8E466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AdminService</a:t>
            </a:r>
            <a:r>
              <a:rPr lang="en-US" dirty="0"/>
              <a:t> HTTPS Interface to ConfigMgr</a:t>
            </a:r>
          </a:p>
          <a:p>
            <a:pPr lvl="1"/>
            <a:r>
              <a:rPr lang="en-US" dirty="0"/>
              <a:t>Uses WMI, but many functions are beginning to use </a:t>
            </a:r>
            <a:r>
              <a:rPr lang="en-US" dirty="0" err="1"/>
              <a:t>Odata</a:t>
            </a:r>
            <a:r>
              <a:rPr lang="en-US" dirty="0"/>
              <a:t> = speed!</a:t>
            </a:r>
          </a:p>
          <a:p>
            <a:r>
              <a:rPr lang="en-US" dirty="0"/>
              <a:t>Manage ConfigMgr over the Internet (and the security implications)</a:t>
            </a:r>
          </a:p>
          <a:p>
            <a:r>
              <a:rPr lang="en-US" dirty="0"/>
              <a:t>Scripting through the </a:t>
            </a:r>
            <a:r>
              <a:rPr lang="en-US" dirty="0" err="1"/>
              <a:t>AdminService</a:t>
            </a:r>
            <a:r>
              <a:rPr lang="en-US" dirty="0"/>
              <a:t> is possible through </a:t>
            </a:r>
            <a:r>
              <a:rPr lang="en-US" dirty="0" err="1"/>
              <a:t>powershell</a:t>
            </a:r>
            <a:r>
              <a:rPr lang="en-US" dirty="0"/>
              <a:t> </a:t>
            </a:r>
          </a:p>
          <a:p>
            <a:r>
              <a:rPr lang="en-US" dirty="0"/>
              <a:t>Makes MEM possible!</a:t>
            </a:r>
          </a:p>
        </p:txBody>
      </p:sp>
      <p:pic>
        <p:nvPicPr>
          <p:cNvPr id="4" name="Picture 3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D9C72458-F406-42DB-8134-F7F2FB80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955" y="3008598"/>
            <a:ext cx="3659652" cy="3620802"/>
          </a:xfrm>
          <a:prstGeom prst="rect">
            <a:avLst/>
          </a:prstGeom>
        </p:spPr>
      </p:pic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004EC327-9449-4943-95C7-573EC902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522" y="2076771"/>
            <a:ext cx="2872468" cy="45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7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5EBD-F5B8-4B65-B350-7BF4590D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ConfigMgr State of the 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58BCA-CCD6-4B5A-A964-2C35BB3CE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an inside preview of the future of ConfigMgr</a:t>
            </a:r>
          </a:p>
          <a:p>
            <a:r>
              <a:rPr lang="en-US" dirty="0"/>
              <a:t>Insights into MEM, reporting, interface and functionality</a:t>
            </a:r>
          </a:p>
          <a:p>
            <a:r>
              <a:rPr lang="en-US" dirty="0"/>
              <a:t>A ConfigMgr web console is not coming</a:t>
            </a:r>
          </a:p>
          <a:p>
            <a:pPr lvl="1"/>
            <a:r>
              <a:rPr lang="en-US" dirty="0"/>
              <a:t>Product team is focusing on specific use cases (personas)</a:t>
            </a:r>
            <a:br>
              <a:rPr lang="en-US" dirty="0"/>
            </a:br>
            <a:r>
              <a:rPr lang="en-US" dirty="0"/>
              <a:t>for the web console</a:t>
            </a:r>
          </a:p>
          <a:p>
            <a:r>
              <a:rPr lang="en-US" dirty="0"/>
              <a:t>Intune + ConfigMgr = Microsoft Endpoint Management</a:t>
            </a:r>
          </a:p>
          <a:p>
            <a:r>
              <a:rPr lang="en-US" dirty="0"/>
              <a:t>New name, new licensing, </a:t>
            </a:r>
            <a:br>
              <a:rPr lang="en-US" dirty="0"/>
            </a:br>
            <a:r>
              <a:rPr lang="en-US" dirty="0"/>
              <a:t>still the same product you know and love</a:t>
            </a:r>
          </a:p>
          <a:p>
            <a:r>
              <a:rPr lang="en-US" dirty="0"/>
              <a:t>ConfigMgr is NOT dead</a:t>
            </a:r>
          </a:p>
        </p:txBody>
      </p:sp>
      <p:pic>
        <p:nvPicPr>
          <p:cNvPr id="7" name="Picture 6" descr="A screenshot of a person&#10;&#10;Description automatically generated">
            <a:extLst>
              <a:ext uri="{FF2B5EF4-FFF2-40B4-BE49-F238E27FC236}">
                <a16:creationId xmlns:a16="http://schemas.microsoft.com/office/drawing/2014/main" id="{12D258C1-4FB0-492C-BE74-EEAB06897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349" y="1161766"/>
            <a:ext cx="4486275" cy="4419600"/>
          </a:xfrm>
          <a:prstGeom prst="rect">
            <a:avLst/>
          </a:prstGeom>
        </p:spPr>
      </p:pic>
      <p:pic>
        <p:nvPicPr>
          <p:cNvPr id="9" name="Picture 8" descr="A screenshot of a group of people in a room&#10;&#10;Description automatically generated">
            <a:extLst>
              <a:ext uri="{FF2B5EF4-FFF2-40B4-BE49-F238E27FC236}">
                <a16:creationId xmlns:a16="http://schemas.microsoft.com/office/drawing/2014/main" id="{1DDD0E6C-734C-4DF7-A8DB-D0123F9E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420" y="3657600"/>
            <a:ext cx="3919011" cy="31862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13221B-0826-4FDF-9333-A0ED19718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653" y="4883619"/>
            <a:ext cx="3361595" cy="17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0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75DDA4-E388-4DC1-81C5-B1E9979A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86" y="1223563"/>
            <a:ext cx="4610134" cy="3343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B6618-E224-4C55-9F48-E74AB0410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Union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B3B16D-4C28-4E0C-A3C8-4688EA302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171" y="1298338"/>
            <a:ext cx="4605371" cy="3028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CC85A-AD8B-4FA3-B105-63E73418F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822" y="3095504"/>
            <a:ext cx="4648234" cy="3052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7052B-D01F-4DE9-9302-84FCE18CB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449" y="3692376"/>
            <a:ext cx="4567271" cy="30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10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November 12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70993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bit about me</a:t>
            </a:r>
          </a:p>
        </p:txBody>
      </p:sp>
    </p:spTree>
    <p:extLst>
      <p:ext uri="{BB962C8B-B14F-4D97-AF65-F5344CB8AC3E}">
        <p14:creationId xmlns:p14="http://schemas.microsoft.com/office/powerpoint/2010/main" val="3013310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77ADE6-D0FD-4D38-8E84-E71685CA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" y="3037442"/>
            <a:ext cx="4600609" cy="3081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of the day: SCCM…</a:t>
            </a:r>
          </a:p>
          <a:p>
            <a:r>
              <a:rPr lang="en-US" dirty="0"/>
              <a:t>Jam session with David Segura, Gary Blok, and Donna Ryan</a:t>
            </a:r>
          </a:p>
          <a:p>
            <a:r>
              <a:rPr lang="en-US" dirty="0"/>
              <a:t>ConfigMgr is innocent! Troubleshooting Software Installations</a:t>
            </a:r>
          </a:p>
          <a:p>
            <a:r>
              <a:rPr lang="en-US" dirty="0"/>
              <a:t>Tips and Tricks!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59AE7-D6AC-4521-99AF-D028B4F34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658" y="419082"/>
            <a:ext cx="3674592" cy="6019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C0761-AF73-42A1-AC3F-0D671C346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379" y="2556773"/>
            <a:ext cx="3881466" cy="4110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9AB31-2141-4C4B-BC6D-59F654B8B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8" y="5831950"/>
            <a:ext cx="4552983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2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F531-D1C9-412B-9397-5D432060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ConfigMgr is Innocent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0CE6-C7C7-48EF-8100-268461BCF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of the day was scattered throughout the presentation</a:t>
            </a:r>
          </a:p>
          <a:p>
            <a:r>
              <a:rPr lang="en-US" dirty="0"/>
              <a:t>Tons of useful information on how ConfigMgr installs software</a:t>
            </a:r>
          </a:p>
          <a:p>
            <a:r>
              <a:rPr lang="en-US" dirty="0"/>
              <a:t>How to test packages</a:t>
            </a:r>
          </a:p>
          <a:p>
            <a:r>
              <a:rPr lang="en-US" dirty="0"/>
              <a:t>MSI, MSIX, EXE, </a:t>
            </a:r>
            <a:r>
              <a:rPr lang="en-US" dirty="0" err="1"/>
              <a:t>PSAppdeployToolkit</a:t>
            </a:r>
            <a:endParaRPr lang="en-US" dirty="0"/>
          </a:p>
          <a:p>
            <a:r>
              <a:rPr lang="en-US" dirty="0"/>
              <a:t>Info about registry, filesystem, and </a:t>
            </a:r>
            <a:r>
              <a:rPr lang="en-US" dirty="0" err="1"/>
              <a:t>bitness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B32F4-03C8-407B-BFEF-DDBE214B8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887" y="1257300"/>
            <a:ext cx="3389208" cy="55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7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6E87-9F15-4E6E-8711-062C176C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ConfigMgr Tips and Tricks</a:t>
            </a:r>
          </a:p>
        </p:txBody>
      </p:sp>
      <p:pic>
        <p:nvPicPr>
          <p:cNvPr id="5" name="Content Placeholder 4" descr="A screen shot of a large crowd of people&#10;&#10;Description automatically generated">
            <a:extLst>
              <a:ext uri="{FF2B5EF4-FFF2-40B4-BE49-F238E27FC236}">
                <a16:creationId xmlns:a16="http://schemas.microsoft.com/office/drawing/2014/main" id="{2FE7CF31-EEB7-4D5F-9C83-E083097F8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3315" y="1228290"/>
            <a:ext cx="3436295" cy="4800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A21131-E59A-4E75-B43C-52D8597B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9" y="1279141"/>
            <a:ext cx="3997230" cy="2931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82C87-5CE5-43DD-A57C-5BAD96EA7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369" y="1172350"/>
            <a:ext cx="4633946" cy="904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D3105-5423-41AA-853D-405FF12C5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680" y="2136878"/>
            <a:ext cx="4165803" cy="3336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D9EFE-0CC3-4105-BB72-5B9D6CEA5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444" y="3090837"/>
            <a:ext cx="4581558" cy="35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3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9046-DE73-4BC7-BC5B-48ED08F1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Tips, Tricks and Charity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F712D5BB-E98A-4832-AB9B-93DD2E36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5341" y="1322258"/>
            <a:ext cx="2880360" cy="4800600"/>
          </a:xfrm>
        </p:spPr>
      </p:pic>
      <p:pic>
        <p:nvPicPr>
          <p:cNvPr id="7" name="Picture 6" descr="A picture containing person, man, sitting, photo&#10;&#10;Description automatically generated">
            <a:extLst>
              <a:ext uri="{FF2B5EF4-FFF2-40B4-BE49-F238E27FC236}">
                <a16:creationId xmlns:a16="http://schemas.microsoft.com/office/drawing/2014/main" id="{622C081B-4451-4725-93E5-A060ED57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5" y="2027785"/>
            <a:ext cx="44672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20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November 13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23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of the day: Ignite</a:t>
            </a:r>
          </a:p>
          <a:p>
            <a:r>
              <a:rPr lang="en-US" dirty="0" err="1"/>
              <a:t>OSDBuilder</a:t>
            </a:r>
            <a:r>
              <a:rPr lang="en-US" dirty="0"/>
              <a:t> &amp; </a:t>
            </a:r>
            <a:r>
              <a:rPr lang="en-US" dirty="0" err="1"/>
              <a:t>WIMWitch</a:t>
            </a:r>
            <a:endParaRPr lang="en-US" dirty="0"/>
          </a:p>
          <a:p>
            <a:r>
              <a:rPr lang="en-US" dirty="0"/>
              <a:t>ConfigMgr team 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A139B-C609-448D-86E1-48E32F3A6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42" y="1257300"/>
            <a:ext cx="4591084" cy="3348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CF059D-C051-4A4B-B3AA-33ABD45D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676428"/>
            <a:ext cx="4624421" cy="3157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BD1749-FFB2-4184-A08F-49A911879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81" y="3518461"/>
            <a:ext cx="4629184" cy="319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2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E2F222-0290-4BC8-B750-59691F130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2" y="1196447"/>
            <a:ext cx="3181959" cy="3771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A7316-A77F-4AAA-976C-FF5C13EC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OSDBuilder</a:t>
            </a:r>
            <a:endParaRPr lang="en-US" dirty="0"/>
          </a:p>
        </p:txBody>
      </p:sp>
      <p:pic>
        <p:nvPicPr>
          <p:cNvPr id="5" name="Content Placeholder 4" descr="A screen shot of a group of people in a room&#10;&#10;Description automatically generated">
            <a:extLst>
              <a:ext uri="{FF2B5EF4-FFF2-40B4-BE49-F238E27FC236}">
                <a16:creationId xmlns:a16="http://schemas.microsoft.com/office/drawing/2014/main" id="{14020F1E-55FD-4FB1-BF9B-134C5DFB7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8766" y="1196447"/>
            <a:ext cx="3718244" cy="4483766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5F428F-D688-4D67-96E0-9AA35143F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322" y="374879"/>
            <a:ext cx="3587120" cy="5645426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B9724-6E65-4E61-8CB8-D33602AB9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838" y="4881172"/>
            <a:ext cx="4524375" cy="1704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13581-AC5C-4AFC-930D-00B667014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851" y="2566067"/>
            <a:ext cx="4600609" cy="41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0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AD0D-AA6A-4F23-A922-5FDD50B00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COnfigMgr</a:t>
            </a:r>
            <a:r>
              <a:rPr lang="en-US" dirty="0"/>
              <a:t> Product Team 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5252D-1698-499A-A149-17249127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042" y="2206659"/>
            <a:ext cx="4624421" cy="3033735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F4AC46-3167-4B59-84CD-980D37D2389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014408"/>
              </p:ext>
            </p:extLst>
          </p:nvPr>
        </p:nvGraphicFramePr>
        <p:xfrm>
          <a:off x="10980536" y="5980206"/>
          <a:ext cx="914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Document" showAsIcon="1" r:id="rId4" imgW="914400" imgH="781200" progId="Word.Document.12">
                  <p:embed/>
                </p:oleObj>
              </mc:Choice>
              <mc:Fallback>
                <p:oleObj name="Document" showAsIcon="1" r:id="rId4" imgW="914400" imgH="781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80536" y="5980206"/>
                        <a:ext cx="9144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group of people standing in front of a flat screen tv&#10;&#10;Description automatically generated">
            <a:extLst>
              <a:ext uri="{FF2B5EF4-FFF2-40B4-BE49-F238E27FC236}">
                <a16:creationId xmlns:a16="http://schemas.microsoft.com/office/drawing/2014/main" id="{0CFC5B6D-D2E1-4310-BC23-247801420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2173" y="1355354"/>
            <a:ext cx="3233472" cy="4541932"/>
          </a:xfrm>
          <a:prstGeom prst="rect">
            <a:avLst/>
          </a:prstGeom>
        </p:spPr>
      </p:pic>
      <p:pic>
        <p:nvPicPr>
          <p:cNvPr id="10" name="Picture 9" descr="A screen shot of a group of people in a room&#10;&#10;Description automatically generated">
            <a:extLst>
              <a:ext uri="{FF2B5EF4-FFF2-40B4-BE49-F238E27FC236}">
                <a16:creationId xmlns:a16="http://schemas.microsoft.com/office/drawing/2014/main" id="{2A2CFAC9-FD55-4F78-B05E-478EC17F7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00" y="1355354"/>
            <a:ext cx="3583876" cy="37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30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70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SCCM is dead! Long live ConfigMgr</a:t>
            </a:r>
          </a:p>
          <a:p>
            <a:r>
              <a:rPr lang="en-US" dirty="0"/>
              <a:t>Expect more integration between ConfigMgr and Intune</a:t>
            </a:r>
          </a:p>
          <a:p>
            <a:r>
              <a:rPr lang="en-US" dirty="0"/>
              <a:t>Take advantage of the product team! Yell at them ask them about gifs in software center, give dark mode! Colbert gif</a:t>
            </a:r>
          </a:p>
          <a:p>
            <a:r>
              <a:rPr lang="en-US" dirty="0"/>
              <a:t>The Speakers are all very approachable, knowledgeable and available. Talk to them, follow them on Twitter, ask questions, and provide feedback!</a:t>
            </a:r>
          </a:p>
          <a:p>
            <a:r>
              <a:rPr lang="en-US" dirty="0"/>
              <a:t>Eat! Snack! Drink!</a:t>
            </a:r>
          </a:p>
          <a:p>
            <a:r>
              <a:rPr lang="en-US" dirty="0"/>
              <a:t>Don't get bronchitis</a:t>
            </a:r>
          </a:p>
          <a:p>
            <a:r>
              <a:rPr lang="en-US" dirty="0"/>
              <a:t>And if you do…. Get a ton of cough drops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6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of </a:t>
            </a:r>
            <a:r>
              <a:rPr lang="en-US" dirty="0" err="1"/>
              <a:t>PatchMyPC</a:t>
            </a:r>
            <a:r>
              <a:rPr lang="en-US" dirty="0"/>
              <a:t> </a:t>
            </a:r>
            <a:r>
              <a:rPr lang="en-US" dirty="0" err="1"/>
              <a:t>MMSJazz</a:t>
            </a:r>
            <a:r>
              <a:rPr lang="en-US" dirty="0"/>
              <a:t> Giveaway!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 err="1"/>
              <a:t>PatchMyPC</a:t>
            </a:r>
            <a:r>
              <a:rPr lang="en-US" dirty="0"/>
              <a:t>! Today’s sponsor!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28EFD4C-4616-43BA-8FF6-ECDD1FFD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85949"/>
            <a:ext cx="5992428" cy="4087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00476E-082D-4E8A-9F1B-50B22745B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16" y="1885949"/>
            <a:ext cx="4576796" cy="36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91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A718F-4778-4418-AF75-583C2B1A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384AD-80DC-4902-A98F-EA6A3DE9E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Social!</a:t>
            </a:r>
          </a:p>
          <a:p>
            <a:r>
              <a:rPr lang="en-US" dirty="0">
                <a:hlinkClick r:id="rId2"/>
              </a:rPr>
              <a:t>https://aka.ms/winadmins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B112D-19BE-4532-9C4A-A6B7B0D07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601" y="1740608"/>
            <a:ext cx="4858191" cy="5021835"/>
          </a:xfrm>
          <a:prstGeom prst="rect">
            <a:avLst/>
          </a:prstGeom>
        </p:spPr>
      </p:pic>
      <p:pic>
        <p:nvPicPr>
          <p:cNvPr id="6" name="Picture 5" descr="A screen shot of a group of people in a room&#10;&#10;Description automatically generated">
            <a:extLst>
              <a:ext uri="{FF2B5EF4-FFF2-40B4-BE49-F238E27FC236}">
                <a16:creationId xmlns:a16="http://schemas.microsoft.com/office/drawing/2014/main" id="{62ADD33A-6AAB-4EF3-9FEF-EF3F31AFC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417" y="1461893"/>
            <a:ext cx="4075363" cy="507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40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Q&amp;A</a:t>
            </a:r>
          </a:p>
        </p:txBody>
      </p:sp>
    </p:spTree>
    <p:extLst>
      <p:ext uri="{BB962C8B-B14F-4D97-AF65-F5344CB8AC3E}">
        <p14:creationId xmlns:p14="http://schemas.microsoft.com/office/powerpoint/2010/main" val="39436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EBE8-8099-42C1-9BD4-61A0A5EA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Links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375D54-B9E7-453F-9C36-E9B973EB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https://twitter.com/ramseyg/status/1192925507551191040?s=20</a:t>
            </a:r>
            <a:endParaRPr lang="en-US" dirty="0"/>
          </a:p>
          <a:p>
            <a:r>
              <a:rPr lang="en-US" dirty="0">
                <a:hlinkClick r:id="rId3"/>
              </a:rPr>
              <a:t>https://twitter.com/ramseyg/status/1193716382946467843?s=20</a:t>
            </a:r>
            <a:endParaRPr lang="en-US" dirty="0"/>
          </a:p>
          <a:p>
            <a:r>
              <a:rPr lang="en-US" dirty="0"/>
              <a:t>I’ll post the rest!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next section</a:t>
            </a:r>
          </a:p>
        </p:txBody>
      </p:sp>
    </p:spTree>
    <p:extLst>
      <p:ext uri="{BB962C8B-B14F-4D97-AF65-F5344CB8AC3E}">
        <p14:creationId xmlns:p14="http://schemas.microsoft.com/office/powerpoint/2010/main" val="165755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Line1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64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95725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Only with Border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 </a:t>
            </a:r>
          </a:p>
          <a:p>
            <a:pPr lvl="3"/>
            <a:r>
              <a:rPr lang="en-US" dirty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659284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Only (Dark)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</p:txBody>
      </p:sp>
    </p:spTree>
    <p:extLst>
      <p:ext uri="{BB962C8B-B14F-4D97-AF65-F5344CB8AC3E}">
        <p14:creationId xmlns:p14="http://schemas.microsoft.com/office/powerpoint/2010/main" val="2094311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Text 1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 2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39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pPr lvl="1"/>
            <a:r>
              <a:rPr lang="en-US" dirty="0"/>
              <a:t>Level 1</a:t>
            </a:r>
          </a:p>
          <a:p>
            <a:pPr lvl="2"/>
            <a:r>
              <a:rPr lang="en-US" dirty="0"/>
              <a:t>Level 2</a:t>
            </a:r>
          </a:p>
          <a:p>
            <a:pPr lvl="3"/>
            <a:r>
              <a:rPr lang="en-US" dirty="0"/>
              <a:t>Level 3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0345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MMS???</a:t>
            </a:r>
          </a:p>
        </p:txBody>
      </p:sp>
    </p:spTree>
    <p:extLst>
      <p:ext uri="{BB962C8B-B14F-4D97-AF65-F5344CB8AC3E}">
        <p14:creationId xmlns:p14="http://schemas.microsoft.com/office/powerpoint/2010/main" val="3901960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216050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58" y="453313"/>
            <a:ext cx="4572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9" y="453399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3399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1070428"/>
            <a:ext cx="1219200" cy="1219200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29" y="1070428"/>
            <a:ext cx="1219200" cy="1219200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29" y="1070428"/>
            <a:ext cx="1219200" cy="1219200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29" y="1107999"/>
            <a:ext cx="1219200" cy="1219200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29" y="1070428"/>
            <a:ext cx="1219200" cy="1219200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29" y="1107999"/>
            <a:ext cx="1219200" cy="1219200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00" y="1070428"/>
            <a:ext cx="1219200" cy="1219200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86" y="1070428"/>
            <a:ext cx="1219200" cy="1219200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2185742"/>
            <a:ext cx="1219200" cy="1219200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143" y="1070428"/>
            <a:ext cx="1219200" cy="1219200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29" y="2421599"/>
            <a:ext cx="1219200" cy="1219200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29" y="2454485"/>
            <a:ext cx="1219200" cy="1219200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29" y="2421599"/>
            <a:ext cx="1219200" cy="1219200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00" y="2439628"/>
            <a:ext cx="1219200" cy="1219200"/>
          </a:xfrm>
          <a:prstGeom prst="rect">
            <a:avLst/>
          </a:prstGeom>
        </p:spPr>
      </p:pic>
      <p:pic>
        <p:nvPicPr>
          <p:cNvPr id="292" name="Picture 291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29" y="2454485"/>
            <a:ext cx="1219200" cy="1219200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00" y="2534314"/>
            <a:ext cx="1219200" cy="1219200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29" y="3910656"/>
            <a:ext cx="1219200" cy="1219200"/>
          </a:xfrm>
          <a:prstGeom prst="rect">
            <a:avLst/>
          </a:prstGeom>
        </p:spPr>
      </p:pic>
      <p:pic>
        <p:nvPicPr>
          <p:cNvPr id="295" name="Picture 294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9" y="4021971"/>
            <a:ext cx="1219200" cy="1219200"/>
          </a:xfrm>
          <a:prstGeom prst="rect">
            <a:avLst/>
          </a:prstGeom>
        </p:spPr>
      </p:pic>
      <p:pic>
        <p:nvPicPr>
          <p:cNvPr id="296" name="Picture 295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315" y="2534314"/>
            <a:ext cx="1219200" cy="1219200"/>
          </a:xfrm>
          <a:prstGeom prst="rect">
            <a:avLst/>
          </a:prstGeom>
        </p:spPr>
      </p:pic>
      <p:pic>
        <p:nvPicPr>
          <p:cNvPr id="297" name="Picture 296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71" y="4004171"/>
            <a:ext cx="1219200" cy="1219200"/>
          </a:xfrm>
          <a:prstGeom prst="rect">
            <a:avLst/>
          </a:prstGeom>
        </p:spPr>
      </p:pic>
      <p:pic>
        <p:nvPicPr>
          <p:cNvPr id="298" name="Picture 297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00" y="4021971"/>
            <a:ext cx="1219200" cy="1219200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29" y="4021971"/>
            <a:ext cx="1219200" cy="1219200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42" y="4145971"/>
            <a:ext cx="1219200" cy="1219200"/>
          </a:xfrm>
          <a:prstGeom prst="rect">
            <a:avLst/>
          </a:prstGeom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971" y="4120114"/>
            <a:ext cx="1219200" cy="1219200"/>
          </a:xfrm>
          <a:prstGeom prst="rect">
            <a:avLst/>
          </a:prstGeom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2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142" y="412011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05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250829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306486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56" y="250829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41" y="249715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00" y="249715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57" y="249715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1525686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229" y="275315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572" y="306486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85" y="1494515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1525686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3" y="146891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86" y="152568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00" y="1525686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00" y="1525686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71" y="1519943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71" y="3030143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3030143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43" y="3030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0" y="3030143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43" y="4534600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6" y="4534600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00" y="3162943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571" y="3109800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70" y="453460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71" y="4560286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6" y="4560286"/>
            <a:ext cx="1219200" cy="1219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600" y="3315400"/>
            <a:ext cx="1219200" cy="1219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00" y="45346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7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359229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4550571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31534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" y="1756343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359229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1756343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85" y="4550571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99" y="3153457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42" y="1813229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42" y="359229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42" y="3153457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85" y="4607457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9" y="1756343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99" y="360686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359229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85" y="3247857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85" y="4643514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3247857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56" y="1813229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193828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4128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56" y="4607457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70" y="412829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27" y="3247857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99" y="4683628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42" y="3247857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42" y="181322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33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6" y="520286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1" y="3364486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00" y="4830522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00" y="4852844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58" y="3397482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86" y="195944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86" y="5214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00" y="4868530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4" y="3421143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314" y="1750200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99" y="3714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486853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336448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0" y="1750200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99" y="361800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00" y="486853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4872758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400" y="4872758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3421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179115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14" y="435085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00" y="3384857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1816042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085" y="3400200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00" y="326114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00" y="1927642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00" y="31482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4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286715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4395429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" y="3069944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7" y="1744459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1662173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286715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3" y="3037631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9" y="286715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43" y="441449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28" y="4505915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029" y="16367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00" y="313671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457" y="286715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1636715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3202203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43" y="1744459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1805915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43" y="286715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1744459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57" y="286715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3202203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14" y="3202203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57" y="4665515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343" y="4665515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4114" y="4665515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3176229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43" y="28671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23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0" y="4482743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87" y="3100200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4" y="30772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7" y="3077257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7" y="4629000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44" y="1565771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987" y="4539457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0" y="34657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35888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44" y="1685343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44" y="3683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460980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1823228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44" y="3208114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00" y="368315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00" y="1793142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00" y="332025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0" y="460980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800" y="466143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29" y="3349857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00" y="18654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630" y="4750200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00" y="3320257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357" y="1988914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00" y="466143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8" y="1685343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58" y="3258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2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" y="293914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3" y="1670372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6" y="4580546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7" y="304683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3" y="219000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3" y="310020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058" y="1670372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71" y="4594343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43" y="21900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743" y="4580546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57" y="1708115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86" y="3046830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2" y="1767343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743" y="293914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2" y="3240772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00" y="388543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44" y="1819487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57" y="4609800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514" y="3295545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71" y="4675172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00" y="399829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629" y="488915"/>
            <a:ext cx="1219200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7" y="1827630"/>
            <a:ext cx="1219200" cy="1219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57" y="4774428"/>
            <a:ext cx="1219200" cy="1219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399" y="3390600"/>
            <a:ext cx="1219200" cy="1219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658" y="2076345"/>
            <a:ext cx="1219200" cy="1219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943" y="343891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8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743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22400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00200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79000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72" y="373743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00" y="1907514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9" y="34002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00" y="4787771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2022400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373743"/>
            <a:ext cx="12192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86" y="3400200"/>
            <a:ext cx="12192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15" y="4742285"/>
            <a:ext cx="1219200" cy="121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3584256"/>
            <a:ext cx="1219200" cy="1219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458658"/>
            <a:ext cx="1219200" cy="1219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2021457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2" y="4909800"/>
            <a:ext cx="1219200" cy="1219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71" y="505572"/>
            <a:ext cx="1219200" cy="1219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29" y="2021457"/>
            <a:ext cx="1219200" cy="121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71" y="4953456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57" y="3584256"/>
            <a:ext cx="1219200" cy="121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0" y="505572"/>
            <a:ext cx="1219200" cy="121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570" y="20214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70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86" y="3807714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28" y="3807714"/>
            <a:ext cx="12192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2715457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1496257"/>
            <a:ext cx="12192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514" y="277057"/>
            <a:ext cx="12192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3874257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2601800"/>
            <a:ext cx="1219200" cy="121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" y="1435857"/>
            <a:ext cx="1219200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4" y="216657"/>
            <a:ext cx="12192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58" y="331344"/>
            <a:ext cx="512108" cy="7742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753" y="336487"/>
            <a:ext cx="542591" cy="8047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54" y="339349"/>
            <a:ext cx="859611" cy="7315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09" y="277057"/>
            <a:ext cx="1194920" cy="7925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455" y="273695"/>
            <a:ext cx="938865" cy="9388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543" y="342916"/>
            <a:ext cx="408467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7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Conferences dedicated to Microsoft management technologies (ConfigMgr, Intune, MEM)</a:t>
            </a:r>
          </a:p>
          <a:p>
            <a:r>
              <a:rPr lang="en-US" dirty="0"/>
              <a:t>Two conferences a year</a:t>
            </a:r>
          </a:p>
          <a:p>
            <a:r>
              <a:rPr lang="en-US" dirty="0"/>
              <a:t>MMSMOA</a:t>
            </a:r>
          </a:p>
          <a:p>
            <a:pPr lvl="1"/>
            <a:r>
              <a:rPr lang="en-US" dirty="0"/>
              <a:t>4 Full Session Days</a:t>
            </a:r>
          </a:p>
          <a:p>
            <a:r>
              <a:rPr lang="en-US" dirty="0"/>
              <a:t>Travelling conference is smaller and shorter</a:t>
            </a:r>
          </a:p>
          <a:p>
            <a:pPr lvl="1"/>
            <a:r>
              <a:rPr lang="en-US" dirty="0"/>
              <a:t>3 Full Session Days</a:t>
            </a:r>
          </a:p>
          <a:p>
            <a:r>
              <a:rPr lang="en-US" dirty="0"/>
              <a:t>All sessions have 2 speakers and extended Q&amp;A</a:t>
            </a:r>
          </a:p>
          <a:p>
            <a:r>
              <a:rPr lang="en-US" dirty="0"/>
              <a:t>New Orleans at the Hotel Monteleone</a:t>
            </a:r>
          </a:p>
          <a:p>
            <a:pPr lvl="1"/>
            <a:r>
              <a:rPr lang="en-US" dirty="0"/>
              <a:t>Beignets</a:t>
            </a:r>
          </a:p>
          <a:p>
            <a:pPr lvl="1"/>
            <a:r>
              <a:rPr lang="en-US" dirty="0"/>
              <a:t>Jazz (Duh!)</a:t>
            </a:r>
          </a:p>
          <a:p>
            <a:pPr lvl="1"/>
            <a:r>
              <a:rPr lang="en-US" dirty="0"/>
              <a:t>Blue Jackets</a:t>
            </a:r>
          </a:p>
          <a:p>
            <a:pPr lvl="1"/>
            <a:r>
              <a:rPr lang="en-US" dirty="0"/>
              <a:t>Did I mention BEIGNETS???</a:t>
            </a: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52CEF500-1ADD-40E5-AEFF-D0E13848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580" y="1638301"/>
            <a:ext cx="3067874" cy="3356088"/>
          </a:xfrm>
          <a:prstGeom prst="rect">
            <a:avLst/>
          </a:prstGeom>
        </p:spPr>
      </p:pic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A21B9EFD-50AC-4A80-A635-237F8B133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636" y="4138277"/>
            <a:ext cx="3289364" cy="3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3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ld, room, table, train&#10;&#10;Description automatically generated">
            <a:extLst>
              <a:ext uri="{FF2B5EF4-FFF2-40B4-BE49-F238E27FC236}">
                <a16:creationId xmlns:a16="http://schemas.microsoft.com/office/drawing/2014/main" id="{35A7D9DA-1C84-4168-AD58-37B54960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347" cy="6858000"/>
          </a:xfrm>
          <a:prstGeom prst="rect">
            <a:avLst/>
          </a:prstGeom>
        </p:spPr>
      </p:pic>
      <p:pic>
        <p:nvPicPr>
          <p:cNvPr id="16" name="Picture 15" descr="A picture containing table, green, food, sitting&#10;&#10;Description automatically generated">
            <a:extLst>
              <a:ext uri="{FF2B5EF4-FFF2-40B4-BE49-F238E27FC236}">
                <a16:creationId xmlns:a16="http://schemas.microsoft.com/office/drawing/2014/main" id="{EE5CFFF2-0DF5-485C-95B9-4EF52DA61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19" t="25211" r="32423" b="17015"/>
          <a:stretch/>
        </p:blipFill>
        <p:spPr>
          <a:xfrm>
            <a:off x="2742398" y="-6942"/>
            <a:ext cx="3353602" cy="2173672"/>
          </a:xfrm>
          <a:prstGeom prst="rect">
            <a:avLst/>
          </a:prstGeom>
        </p:spPr>
      </p:pic>
      <p:pic>
        <p:nvPicPr>
          <p:cNvPr id="12" name="Picture 11" descr="A piece of cake sitting on top of a table&#10;&#10;Description automatically generated">
            <a:extLst>
              <a:ext uri="{FF2B5EF4-FFF2-40B4-BE49-F238E27FC236}">
                <a16:creationId xmlns:a16="http://schemas.microsoft.com/office/drawing/2014/main" id="{FD2C5341-5372-45E4-BA00-CA06B6E9A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88" t="25564" b="4341"/>
          <a:stretch/>
        </p:blipFill>
        <p:spPr>
          <a:xfrm>
            <a:off x="6095776" y="-82899"/>
            <a:ext cx="4778803" cy="2344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F801B-669A-4CA7-8E42-6CA3B6793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633" y="-6942"/>
            <a:ext cx="4097638" cy="2703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B2CDD8-E834-461C-850F-AB5E463C3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962" y="3302309"/>
            <a:ext cx="4279373" cy="2974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B8603C-2AAB-4131-9030-917E98CB5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698474" cy="4365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ED8A82-1889-4261-8BA5-6C7E97A03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3924" y="3095597"/>
            <a:ext cx="4605371" cy="3762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38C12-EE6C-4E19-AE38-A739736A2C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8992" y="2961861"/>
            <a:ext cx="4097638" cy="43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5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Q&amp;A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4820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things to know</a:t>
            </a:r>
          </a:p>
        </p:txBody>
      </p:sp>
    </p:spTree>
    <p:extLst>
      <p:ext uri="{BB962C8B-B14F-4D97-AF65-F5344CB8AC3E}">
        <p14:creationId xmlns:p14="http://schemas.microsoft.com/office/powerpoint/2010/main" val="248340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of the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starts with 1 bead necklace</a:t>
            </a:r>
          </a:p>
          <a:p>
            <a:r>
              <a:rPr lang="en-US" dirty="0"/>
              <a:t>If someone catches you say the word of the day, </a:t>
            </a:r>
            <a:br>
              <a:rPr lang="en-US" dirty="0"/>
            </a:br>
            <a:r>
              <a:rPr lang="en-US" dirty="0"/>
              <a:t>they can take your beads!</a:t>
            </a:r>
          </a:p>
          <a:p>
            <a:r>
              <a:rPr lang="en-US" dirty="0"/>
              <a:t>Whoever has the most beads at the end of the day wins a prize</a:t>
            </a:r>
          </a:p>
          <a:p>
            <a:r>
              <a:rPr lang="en-US" dirty="0"/>
              <a:t>Speakers are not exempt!</a:t>
            </a:r>
          </a:p>
          <a:p>
            <a:r>
              <a:rPr lang="en-US" dirty="0"/>
              <a:t>If I say any of the words of the day during this presentation,</a:t>
            </a:r>
            <a:br>
              <a:rPr lang="en-US" dirty="0"/>
            </a:br>
            <a:r>
              <a:rPr lang="en-US" dirty="0"/>
              <a:t>you can take a bead necklace from me</a:t>
            </a:r>
          </a:p>
          <a:p>
            <a:pPr lvl="1"/>
            <a:r>
              <a:rPr lang="en-US" dirty="0"/>
              <a:t>I have no prizes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8E5E89D-B24E-4030-8501-476C77A4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293" y="1257300"/>
            <a:ext cx="3196711" cy="501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7053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Custom 4">
      <a:dk1>
        <a:srgbClr val="0C0C0C"/>
      </a:dk1>
      <a:lt1>
        <a:srgbClr val="FFFFFF"/>
      </a:lt1>
      <a:dk2>
        <a:srgbClr val="22661B"/>
      </a:dk2>
      <a:lt2>
        <a:srgbClr val="FB1E29"/>
      </a:lt2>
      <a:accent1>
        <a:srgbClr val="E31B25"/>
      </a:accent1>
      <a:accent2>
        <a:srgbClr val="FFC61F"/>
      </a:accent2>
      <a:accent3>
        <a:srgbClr val="363AD9"/>
      </a:accent3>
      <a:accent4>
        <a:srgbClr val="2FE81C"/>
      </a:accent4>
      <a:accent5>
        <a:srgbClr val="6E2BD7"/>
      </a:accent5>
      <a:accent6>
        <a:srgbClr val="282A79"/>
      </a:accent6>
      <a:hlink>
        <a:srgbClr val="A5A5A5"/>
      </a:hlink>
      <a:folHlink>
        <a:srgbClr val="A5A5A5"/>
      </a:folHlink>
    </a:clrScheme>
    <a:fontScheme name="MMS 2017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67C035E-9B1C-4484-A318-BE092AC5521E}" vid="{0A64C0E4-2D7C-40A0-8AD9-465A964F5F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787FB9552CF40BFF026EAAC52FBCA" ma:contentTypeVersion="11" ma:contentTypeDescription="Create a new document." ma:contentTypeScope="" ma:versionID="2ed11b2951b71aca28e6ba8b18805bb0">
  <xsd:schema xmlns:xsd="http://www.w3.org/2001/XMLSchema" xmlns:xs="http://www.w3.org/2001/XMLSchema" xmlns:p="http://schemas.microsoft.com/office/2006/metadata/properties" xmlns:ns2="0f628621-369a-46c7-83bd-de17ca407533" xmlns:ns3="994c1987-0261-432a-b2ef-a9da39f1b5e2" targetNamespace="http://schemas.microsoft.com/office/2006/metadata/properties" ma:root="true" ma:fieldsID="86e9b361b53a3abe9d7febc1e69b8376" ns2:_="" ns3:_="">
    <xsd:import namespace="0f628621-369a-46c7-83bd-de17ca407533"/>
    <xsd:import namespace="994c1987-0261-432a-b2ef-a9da39f1b5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28621-369a-46c7-83bd-de17ca4075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4c1987-0261-432a-b2ef-a9da39f1b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F96CB3-579C-4369-8AB2-D91B353AC245}">
  <ds:schemaRefs>
    <ds:schemaRef ds:uri="http://schemas.openxmlformats.org/package/2006/metadata/core-properties"/>
    <ds:schemaRef ds:uri="994c1987-0261-432a-b2ef-a9da39f1b5e2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0f628621-369a-46c7-83bd-de17ca40753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F9099B0-B9E3-45A6-848D-7EA25626C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542BB8-022C-40FE-A268-491142681E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28621-369a-46c7-83bd-de17ca407533"/>
    <ds:schemaRef ds:uri="994c1987-0261-432a-b2ef-a9da39f1b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780</Words>
  <Application>Microsoft Office PowerPoint</Application>
  <PresentationFormat>Widescreen</PresentationFormat>
  <Paragraphs>148</Paragraphs>
  <Slides>49</Slides>
  <Notes>0</Notes>
  <HiddenSlides>17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Calibri</vt:lpstr>
      <vt:lpstr>Consolas</vt:lpstr>
      <vt:lpstr>Courier New</vt:lpstr>
      <vt:lpstr>Segoe UI</vt:lpstr>
      <vt:lpstr>Segoe UI Light</vt:lpstr>
      <vt:lpstr>Segoe UI Semibold</vt:lpstr>
      <vt:lpstr>Wingdings 3</vt:lpstr>
      <vt:lpstr>Slice</vt:lpstr>
      <vt:lpstr>Microsoft Word Document</vt:lpstr>
      <vt:lpstr>PowerPoint Presentation</vt:lpstr>
      <vt:lpstr>Who Am I?</vt:lpstr>
      <vt:lpstr>Winner of PatchMyPC MMSJazz Giveaway!</vt:lpstr>
      <vt:lpstr>What is MMS???</vt:lpstr>
      <vt:lpstr>What is MMS?</vt:lpstr>
      <vt:lpstr>PowerPoint Presentation</vt:lpstr>
      <vt:lpstr>Q&amp;A   Thank you!</vt:lpstr>
      <vt:lpstr>Background Info</vt:lpstr>
      <vt:lpstr>Word of the Day</vt:lpstr>
      <vt:lpstr>Jam Sessions</vt:lpstr>
      <vt:lpstr>Jam Sessions</vt:lpstr>
      <vt:lpstr>Day 0</vt:lpstr>
      <vt:lpstr>Day 0</vt:lpstr>
      <vt:lpstr>Day 1</vt:lpstr>
      <vt:lpstr>Day 1</vt:lpstr>
      <vt:lpstr>ConfigMgr AdminService</vt:lpstr>
      <vt:lpstr>ConfigMgr State of the Union</vt:lpstr>
      <vt:lpstr>State of the Union</vt:lpstr>
      <vt:lpstr>Day 2</vt:lpstr>
      <vt:lpstr>Day 2</vt:lpstr>
      <vt:lpstr>ConfigMgr is Innocent</vt:lpstr>
      <vt:lpstr>ConfigMgr Tips and Tricks</vt:lpstr>
      <vt:lpstr>Tips, Tricks and Charity</vt:lpstr>
      <vt:lpstr>Day 3</vt:lpstr>
      <vt:lpstr>Day 3</vt:lpstr>
      <vt:lpstr>OSDBuilder</vt:lpstr>
      <vt:lpstr>COnfigMgr Product Team Q&amp;A</vt:lpstr>
      <vt:lpstr>Takeaways</vt:lpstr>
      <vt:lpstr>Takeaways</vt:lpstr>
      <vt:lpstr>Takeaways</vt:lpstr>
      <vt:lpstr>Extended Q&amp;A</vt:lpstr>
      <vt:lpstr>Twitter Links</vt:lpstr>
      <vt:lpstr>Section Header</vt:lpstr>
      <vt:lpstr>Title</vt:lpstr>
      <vt:lpstr>Title</vt:lpstr>
      <vt:lpstr>PowerPoint Presentation</vt:lpstr>
      <vt:lpstr>PowerPoint Presentation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Brian Mason;Andrew Jimenez</dc:creator>
  <cp:keywords>No Restrictions</cp:keywords>
  <cp:lastModifiedBy>Andrew Jimenez</cp:lastModifiedBy>
  <cp:revision>54</cp:revision>
  <dcterms:created xsi:type="dcterms:W3CDTF">2019-06-26T22:48:20Z</dcterms:created>
  <dcterms:modified xsi:type="dcterms:W3CDTF">2019-12-09T15:03:11Z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086be151-57ff-4b83-a01c-b22948221ca2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  <property fmtid="{D5CDD505-2E9C-101B-9397-08002B2CF9AE}" pid="7" name="ContentTypeId">
    <vt:lpwstr>0x010100066787FB9552CF40BFF026EAAC52FBCA</vt:lpwstr>
  </property>
</Properties>
</file>